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04" y="-2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2710922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hyperlink" Target="http://www.amazon.com/s/ref=dp_byline_sr_book_1?ie=UTF8&amp;field-author=Benita+Blachman+Ph.D.&amp;search-alias=books&amp;text=Benita+Blachman+Ph.D.&amp;sort=relevancerank" TargetMode="External"/><Relationship Id="rId5" Type="http://schemas.openxmlformats.org/officeDocument/2006/relationships/hyperlink" Target="http://www.amazon.com/s/ref=dp_byline_sr_book_2?ie=UTF8&amp;field-author=Eileen+Ball+Ph.D.&amp;search-alias=books&amp;text=Eileen+Ball+Ph.D.&amp;sort=relevancerank" TargetMode="External"/><Relationship Id="rId6" Type="http://schemas.openxmlformats.org/officeDocument/2006/relationships/hyperlink" Target="http://www.amazon.com/s/ref=dp_byline_sr_book_3?ie=UTF8&amp;field-author=Rochella+Black+M.S.&amp;search-alias=books&amp;text=Rochella+Black+M.S.&amp;sort=relevancerank" TargetMode="Externa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Road to the Code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A Phonological Awareness Program</a:t>
            </a:r>
          </a:p>
          <a:p>
            <a:pPr rtl="0">
              <a:spcBef>
                <a:spcPts val="0"/>
              </a:spcBef>
              <a:buNone/>
            </a:pPr>
            <a:r>
              <a:rPr lang="en" sz="1800" i="1"/>
              <a:t>Blachman Ph.D, Ball Ph. D, Black M.S., Tangel Ph.D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n" sz="1800"/>
              <a:t>presented by: Ursula Conway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                      uconway@pausd.org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ACTIVITY 1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Letter sounds partner activity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16150" y="1784950"/>
            <a:ext cx="2394872" cy="31931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ACTIVITY 2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Long Sounds, Hot Sounds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01925" y="2219475"/>
            <a:ext cx="3089510" cy="270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Supporting Activity Demo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How Many Sounds? finger segment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puppet blending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onset/rime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Mailbox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Bingo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Go fish</a:t>
            </a:r>
          </a:p>
          <a:p>
            <a:pPr marL="457200" lvl="0" indent="-3810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Save the Rabbit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29749" y="1707637"/>
            <a:ext cx="2228275" cy="29710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Activity 3 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Say it and Move it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27150" y="1937625"/>
            <a:ext cx="3773477" cy="28301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Typical Errors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incorrect letter sounds, schwa 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poor 1-1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inability to isolate individual phonemes in words or segment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blending delay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tracking delay</a:t>
            </a:r>
          </a:p>
          <a:p>
            <a:pPr marL="457200" lvl="0" indent="-3810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incorrect eye, finger tracking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Integrating Zoophonics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Replace specific letter lessons in RTC with Zoophonics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Zoophonics letter mat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Zoophonics song to read words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Activity 4: Work in Pairs and Explore the Lessons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2400"/>
              <a:t>Setting up, managing materials &amp; student expectations;</a:t>
            </a:r>
            <a:br>
              <a:rPr lang="en" sz="2400"/>
            </a:br>
            <a:r>
              <a:rPr lang="en" sz="2400"/>
              <a:t>teacher/student game ****VIDEO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2400"/>
              <a:t>Identify basic sounds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2400"/>
              <a:t>Identify letter sounds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2400"/>
              <a:t>two sounds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2400"/>
              <a:t>three sounds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2400"/>
              <a:t>three sounds, identify letter placement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Full Lesson Model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290745"/>
            <a:ext cx="8229600" cy="132703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Next Steps, Generalizing RTC Skills, Extension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Teach the student to transfer the skill by introducing a simple decodable book with ‘Say it and Move it” strategy.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Fade support by introducing concept of “invisible chips”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introduce spelling patterns on chips ex: th, sh,er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Scaffold spelling with manipulatives or “How Many Sounds?”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137" name="Shape 137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40375" y="1617775"/>
            <a:ext cx="2551024" cy="3401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41174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en" dirty="0"/>
              <a:t>Next Steps, Generalizing RTC Skills, Extension</a:t>
            </a:r>
            <a:endParaRPr dirty="0"/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Highlight rules of syllabication using ‘Say it and Move it” strategy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Provide early, authentic writing activities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Build language, integrate GLAD strategies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Integrate Handwriting Without Tears (HWT)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145" name="Shape 145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146" name="Shape 1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90212" y="1617725"/>
            <a:ext cx="2363127" cy="31508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40076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What is Phonological awareness?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[...] </a:t>
            </a:r>
            <a:r>
              <a:rPr lang="en" sz="2400" i="1"/>
              <a:t>Phonological awareness is an awareness of the phonological segments in speech - the segments of speech that are more or less represented by the letters of the alphabet [phonemes]. Research has shown that without this awareness, it is difficult to understand how an alphabet works.</a:t>
            </a:r>
            <a:r>
              <a:rPr lang="en" sz="2400"/>
              <a:t>(</a:t>
            </a:r>
            <a:r>
              <a:rPr lang="en" sz="1800"/>
              <a:t>Blachman, Ball, Black &amp; Tangel</a:t>
            </a:r>
            <a:r>
              <a:rPr lang="en" sz="2400"/>
              <a:t>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Share out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Shape 1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250" y="1372300"/>
            <a:ext cx="2487050" cy="3128275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425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lang="en" sz="2200" b="1">
                <a:solidFill>
                  <a:srgbClr val="333333"/>
                </a:solidFill>
              </a:rPr>
              <a:t>Road to the Code: A Phonological Awareness Program for Young Children Spiral-bound – January 31, 2000</a:t>
            </a:r>
          </a:p>
          <a:p>
            <a:pPr lvl="0" rtl="0">
              <a:lnSpc>
                <a:spcPct val="1425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rgbClr val="333333"/>
                </a:solidFill>
              </a:rPr>
              <a:t>by </a:t>
            </a:r>
            <a:r>
              <a:rPr lang="en" sz="1000">
                <a:solidFill>
                  <a:srgbClr val="0066C0"/>
                </a:solidFill>
                <a:hlinkClick r:id="rId4"/>
              </a:rPr>
              <a:t>Benita Blachman Ph.D.</a:t>
            </a:r>
            <a:r>
              <a:rPr lang="en" sz="1000">
                <a:solidFill>
                  <a:srgbClr val="333333"/>
                </a:solidFill>
              </a:rPr>
              <a:t> (Author), </a:t>
            </a:r>
            <a:r>
              <a:rPr lang="en" sz="1000">
                <a:solidFill>
                  <a:srgbClr val="0066C0"/>
                </a:solidFill>
                <a:hlinkClick r:id="rId5"/>
              </a:rPr>
              <a:t>Eileen Ball Ph.D.</a:t>
            </a:r>
            <a:r>
              <a:rPr lang="en" sz="1000">
                <a:solidFill>
                  <a:srgbClr val="333333"/>
                </a:solidFill>
              </a:rPr>
              <a:t> (Author), </a:t>
            </a:r>
            <a:r>
              <a:rPr lang="en" sz="1000">
                <a:solidFill>
                  <a:srgbClr val="0066C0"/>
                </a:solidFill>
                <a:hlinkClick r:id="rId6"/>
              </a:rPr>
              <a:t>Rochella Black M.S.</a:t>
            </a:r>
            <a:r>
              <a:rPr lang="en" sz="1000">
                <a:solidFill>
                  <a:srgbClr val="333333"/>
                </a:solidFill>
              </a:rPr>
              <a:t> (Author),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-424649"/>
            <a:ext cx="8229600" cy="153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Program Overview         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One manual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40 lessons, 15-20 minutes each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    approximately 10 weeks, 4x per week.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designed for Kinder to 1st grade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Appropriate for students with 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    phonological deficits </a:t>
            </a:r>
            <a:r>
              <a:rPr lang="en" dirty="0" smtClean="0"/>
              <a:t>K-3</a:t>
            </a:r>
            <a:endParaRPr lang="en-US" dirty="0" smtClean="0"/>
          </a:p>
          <a:p>
            <a:pPr marL="457200" lvl="0" indent="-457200" rtl="0">
              <a:spcBef>
                <a:spcPts val="0"/>
              </a:spcBef>
              <a:buFont typeface="Arial"/>
              <a:buChar char="•"/>
            </a:pPr>
            <a:r>
              <a:rPr lang="en-US" dirty="0" smtClean="0"/>
              <a:t>8 letters + vowels</a:t>
            </a:r>
          </a:p>
          <a:p>
            <a:pPr marL="457200" lvl="0" indent="-457200" rtl="0">
              <a:spcBef>
                <a:spcPts val="0"/>
              </a:spcBef>
              <a:buFont typeface="Arial"/>
              <a:buChar char="•"/>
            </a:pPr>
            <a:endParaRPr lang="en-US" dirty="0" smtClean="0"/>
          </a:p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 </a:t>
            </a:r>
            <a:endParaRPr lang="en"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42" name="Shape 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30150" y="2904403"/>
            <a:ext cx="1607099" cy="2021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Activities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1"/>
              <a:t>Say it and Move it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Elkonin Cards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1"/>
              <a:t>Puppet Blending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1"/>
              <a:t>How Many Sounds? Finger segmenting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Mailbox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b="1"/>
              <a:t>Onset/Rime activity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Go Fish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Letter Cards</a:t>
            </a:r>
          </a:p>
          <a:p>
            <a:pPr marL="457200" lvl="0" indent="-3810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Save the Rabbit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Student Profile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 dirty="0"/>
              <a:t>demonstrates poor left-to-right directionality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 dirty="0"/>
              <a:t>limited letters or errors in letter sound production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 dirty="0"/>
              <a:t>“schwa” added to consonants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 dirty="0"/>
              <a:t>ineffective blending/segmenting - appears to lack efficient strategies 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 dirty="0"/>
              <a:t>“Delay” apparent in blending, tracking or letter/sound relationship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 dirty="0"/>
              <a:t>Limited response to reading intervention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 dirty="0"/>
              <a:t>Students may be English Language Learners, have auditory processing issues or be receiving speech services. </a:t>
            </a:r>
          </a:p>
          <a:p>
            <a:pPr lvl="0" rtl="0">
              <a:spcBef>
                <a:spcPts val="0"/>
              </a:spcBef>
              <a:buNone/>
            </a:pPr>
            <a:endParaRPr sz="2400"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Key Concepts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17180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400"/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letter sounds/phonemes have specific qualities and are represented with manipulatives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precise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voiceless consonants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“Long” sounds and “Hot” Sounds ie: continuous and             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finite letter sounds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Left to Right Directionality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1-1 correspondence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Reducing “delay” and accurate finger tracking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Segmenting and blending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Goals for this session...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Develop a deeper understanding of phonological awareness 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Extend your understanding of letter sounds and phonemes - allowing you to teach them in a more tangible way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The ability to diagnose issues related to phonological awareness 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Ability to teach some of the core activities 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My experience with RTC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Official Kinder intervention program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Implemented with students receiving IEP services 1st-3rd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Implemented in my 2nd-3rd SAI class with the majority of incoming students prior to guided reading instruction. 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My first step with the majority of my incoming students - most of whom were not reading.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I found that students needed these foundation skills before they could gain full benefit from guided reading instruction.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Most students displayed an “imbalance” in reading behavior (visual, meaning, structure) and were over reliant on inefficient coping strategies.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All students showed progress after completing this program. </a:t>
            </a:r>
          </a:p>
          <a:p>
            <a:pPr marL="457200" lvl="0" indent="-3429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/>
              <a:t>Developed a “hybrid” program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Today we will….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See an overview of modified Road to the Code program 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Work in pairs or small groups to explore the core activities within the program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Practice diagnosing errors and providing corrective feedback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Experiment with lesson extensions and modifications</a:t>
            </a:r>
          </a:p>
          <a:p>
            <a:pPr marL="457200" lvl="0" indent="-3810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Discuss ways to integrate Zoophonics within RTC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720</Words>
  <Application>Microsoft Macintosh PowerPoint</Application>
  <PresentationFormat>On-screen Show (16:9)</PresentationFormat>
  <Paragraphs>113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modern</vt:lpstr>
      <vt:lpstr>Road to the Code</vt:lpstr>
      <vt:lpstr>What is Phonological awareness?</vt:lpstr>
      <vt:lpstr>Program Overview         </vt:lpstr>
      <vt:lpstr>Activities</vt:lpstr>
      <vt:lpstr>Student Profile</vt:lpstr>
      <vt:lpstr>Key Concepts</vt:lpstr>
      <vt:lpstr>Goals for this session...</vt:lpstr>
      <vt:lpstr>My experience with RTC</vt:lpstr>
      <vt:lpstr>Today we will….</vt:lpstr>
      <vt:lpstr>ACTIVITY 1</vt:lpstr>
      <vt:lpstr>ACTIVITY 2</vt:lpstr>
      <vt:lpstr>Supporting Activity Demo</vt:lpstr>
      <vt:lpstr>Activity 3 </vt:lpstr>
      <vt:lpstr>Typical Errors</vt:lpstr>
      <vt:lpstr>Integrating Zoophonics</vt:lpstr>
      <vt:lpstr>Activity 4: Work in Pairs and Explore the Lessons</vt:lpstr>
      <vt:lpstr>Full Lesson Model</vt:lpstr>
      <vt:lpstr>Next Steps, Generalizing RTC Skills, Extension</vt:lpstr>
      <vt:lpstr>Next Steps, Generalizing RTC Skills, Extension</vt:lpstr>
      <vt:lpstr>Share out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to the Code</dc:title>
  <cp:lastModifiedBy>Mary  Yung</cp:lastModifiedBy>
  <cp:revision>3</cp:revision>
  <dcterms:modified xsi:type="dcterms:W3CDTF">2014-10-10T17:12:53Z</dcterms:modified>
</cp:coreProperties>
</file>